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7" r:id="rId3"/>
    <p:sldId id="258" r:id="rId4"/>
    <p:sldId id="266" r:id="rId5"/>
    <p:sldId id="259" r:id="rId6"/>
    <p:sldId id="260" r:id="rId7"/>
    <p:sldId id="261" r:id="rId8"/>
    <p:sldId id="262" r:id="rId9"/>
    <p:sldId id="263" r:id="rId10"/>
    <p:sldId id="264" r:id="rId11"/>
    <p:sldId id="265" r:id="rId12"/>
  </p:sldIdLst>
  <p:sldSz cx="9144000" cy="5143500" type="screen16x9"/>
  <p:notesSz cx="6858000" cy="9144000"/>
  <p:embeddedFontLst>
    <p:embeddedFont>
      <p:font typeface="Boogaloo" panose="020B0604020202020204" charset="0"/>
      <p:regular r:id="rId14"/>
    </p:embeddedFont>
    <p:embeddedFont>
      <p:font typeface="Comic Sans MS" panose="030F0702030302020204" pitchFamily="66" charset="0"/>
      <p:regular r:id="rId15"/>
      <p:bold r:id="rId16"/>
      <p:italic r:id="rId17"/>
      <p:boldItalic r:id="rId18"/>
    </p:embeddedFont>
    <p:embeddedFont>
      <p:font typeface="Dosis" panose="020B0604020202020204" charset="0"/>
      <p:regular r:id="rId19"/>
      <p:bold r:id="rId20"/>
    </p:embeddedFont>
    <p:embeddedFont>
      <p:font typeface="Kite One" panose="020B0604020202020204"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NZ9kkj0vuH1Barz8XWkgtSZ9ru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4DDF8D7-E5CB-45FB-8A03-94EB6086132F}">
  <a:tblStyle styleId="{64DDF8D7-E5CB-45FB-8A03-94EB6086132F}"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7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 name="Google Shape;4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 name="Google Shape;5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829804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3"/>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6" name="Google Shape;16;p1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7" name="Google Shape;17;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1"/>
        <p:cNvGrpSpPr/>
        <p:nvPr/>
      </p:nvGrpSpPr>
      <p:grpSpPr>
        <a:xfrm>
          <a:off x="0" y="0"/>
          <a:ext cx="0" cy="0"/>
          <a:chOff x="0" y="0"/>
          <a:chExt cx="0" cy="0"/>
        </a:xfrm>
      </p:grpSpPr>
      <p:sp>
        <p:nvSpPr>
          <p:cNvPr id="22" name="Google Shape;22;p15"/>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3" name="Google Shape;23;p15"/>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5"/>
        <p:cNvGrpSpPr/>
        <p:nvPr/>
      </p:nvGrpSpPr>
      <p:grpSpPr>
        <a:xfrm>
          <a:off x="0" y="0"/>
          <a:ext cx="0" cy="0"/>
          <a:chOff x="0" y="0"/>
          <a:chExt cx="0" cy="0"/>
        </a:xfrm>
      </p:grpSpPr>
      <p:sp>
        <p:nvSpPr>
          <p:cNvPr id="26" name="Google Shape;26;p16"/>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27" name="Google Shape;27;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8"/>
        <p:cNvGrpSpPr/>
        <p:nvPr/>
      </p:nvGrpSpPr>
      <p:grpSpPr>
        <a:xfrm>
          <a:off x="0" y="0"/>
          <a:ext cx="0" cy="0"/>
          <a:chOff x="0" y="0"/>
          <a:chExt cx="0" cy="0"/>
        </a:xfrm>
      </p:grpSpPr>
      <p:sp>
        <p:nvSpPr>
          <p:cNvPr id="29" name="Google Shape;29;p17"/>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7"/>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1" name="Google Shape;31;p17"/>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2" name="Google Shape;32;p17"/>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33" name="Google Shape;33;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4"/>
        <p:cNvGrpSpPr/>
        <p:nvPr/>
      </p:nvGrpSpPr>
      <p:grpSpPr>
        <a:xfrm>
          <a:off x="0" y="0"/>
          <a:ext cx="0" cy="0"/>
          <a:chOff x="0" y="0"/>
          <a:chExt cx="0" cy="0"/>
        </a:xfrm>
      </p:grpSpPr>
      <p:sp>
        <p:nvSpPr>
          <p:cNvPr id="35" name="Google Shape;35;p18"/>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36" name="Google Shape;36;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7"/>
        <p:cNvGrpSpPr/>
        <p:nvPr/>
      </p:nvGrpSpPr>
      <p:grpSpPr>
        <a:xfrm>
          <a:off x="0" y="0"/>
          <a:ext cx="0" cy="0"/>
          <a:chOff x="0" y="0"/>
          <a:chExt cx="0" cy="0"/>
        </a:xfrm>
      </p:grpSpPr>
      <p:sp>
        <p:nvSpPr>
          <p:cNvPr id="38" name="Google Shape;38;p19"/>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39" name="Google Shape;39;p19"/>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0" name="Google Shape;40;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42" name="Google Shape;42;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cathedral-school.eschools.co.uk/website/class_3_autumn_term_2021/400468"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t-josephs.plymouth.sch.uk/website/year_5/177895"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46"/>
        <p:cNvGrpSpPr/>
        <p:nvPr/>
      </p:nvGrpSpPr>
      <p:grpSpPr>
        <a:xfrm>
          <a:off x="0" y="0"/>
          <a:ext cx="0" cy="0"/>
          <a:chOff x="0" y="0"/>
          <a:chExt cx="0" cy="0"/>
        </a:xfrm>
      </p:grpSpPr>
      <p:sp>
        <p:nvSpPr>
          <p:cNvPr id="47" name="Google Shape;47;p1"/>
          <p:cNvSpPr txBox="1">
            <a:spLocks noGrp="1"/>
          </p:cNvSpPr>
          <p:nvPr>
            <p:ph type="ctrTitle"/>
          </p:nvPr>
        </p:nvSpPr>
        <p:spPr>
          <a:xfrm>
            <a:off x="1851000" y="2038650"/>
            <a:ext cx="57660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a:latin typeface="Boogaloo"/>
                <a:ea typeface="Boogaloo"/>
                <a:cs typeface="Boogaloo"/>
                <a:sym typeface="Boogaloo"/>
              </a:rPr>
              <a:t>Welcome to Class 3</a:t>
            </a:r>
            <a:endParaRPr>
              <a:latin typeface="Boogaloo"/>
              <a:ea typeface="Boogaloo"/>
              <a:cs typeface="Boogaloo"/>
              <a:sym typeface="Boogaloo"/>
            </a:endParaRPr>
          </a:p>
        </p:txBody>
      </p:sp>
      <p:pic>
        <p:nvPicPr>
          <p:cNvPr id="48" name="Google Shape;48;p1"/>
          <p:cNvPicPr preferRelativeResize="0"/>
          <p:nvPr/>
        </p:nvPicPr>
        <p:blipFill rotWithShape="1">
          <a:blip r:embed="rId3">
            <a:alphaModFix/>
          </a:blip>
          <a:srcRect t="2308" b="2307"/>
          <a:stretch/>
        </p:blipFill>
        <p:spPr>
          <a:xfrm>
            <a:off x="311700" y="414375"/>
            <a:ext cx="1342950" cy="12809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103"/>
        <p:cNvGrpSpPr/>
        <p:nvPr/>
      </p:nvGrpSpPr>
      <p:grpSpPr>
        <a:xfrm>
          <a:off x="0" y="0"/>
          <a:ext cx="0" cy="0"/>
          <a:chOff x="0" y="0"/>
          <a:chExt cx="0" cy="0"/>
        </a:xfrm>
      </p:grpSpPr>
      <p:sp>
        <p:nvSpPr>
          <p:cNvPr id="104" name="Google Shape;104;p9"/>
          <p:cNvSpPr txBox="1">
            <a:spLocks noGrp="1"/>
          </p:cNvSpPr>
          <p:nvPr>
            <p:ph type="ctrTitle"/>
          </p:nvPr>
        </p:nvSpPr>
        <p:spPr>
          <a:xfrm>
            <a:off x="2203175" y="703650"/>
            <a:ext cx="65688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4500">
                <a:latin typeface="Boogaloo"/>
                <a:ea typeface="Boogaloo"/>
                <a:cs typeface="Boogaloo"/>
                <a:sym typeface="Boogaloo"/>
              </a:rPr>
              <a:t>Curriculum</a:t>
            </a:r>
            <a:endParaRPr sz="4500">
              <a:latin typeface="Boogaloo"/>
              <a:ea typeface="Boogaloo"/>
              <a:cs typeface="Boogaloo"/>
              <a:sym typeface="Boogaloo"/>
            </a:endParaRPr>
          </a:p>
        </p:txBody>
      </p:sp>
      <p:pic>
        <p:nvPicPr>
          <p:cNvPr id="106" name="Google Shape;106;p9"/>
          <p:cNvPicPr preferRelativeResize="0"/>
          <p:nvPr/>
        </p:nvPicPr>
        <p:blipFill rotWithShape="1">
          <a:blip r:embed="rId3">
            <a:alphaModFix/>
          </a:blip>
          <a:srcRect t="2308" b="2307"/>
          <a:stretch/>
        </p:blipFill>
        <p:spPr>
          <a:xfrm>
            <a:off x="311700" y="414375"/>
            <a:ext cx="1342950" cy="1280901"/>
          </a:xfrm>
          <a:prstGeom prst="rect">
            <a:avLst/>
          </a:prstGeom>
          <a:noFill/>
          <a:ln>
            <a:noFill/>
          </a:ln>
        </p:spPr>
      </p:pic>
      <p:sp>
        <p:nvSpPr>
          <p:cNvPr id="2" name="TextBox 1">
            <a:extLst>
              <a:ext uri="{FF2B5EF4-FFF2-40B4-BE49-F238E27FC236}">
                <a16:creationId xmlns:a16="http://schemas.microsoft.com/office/drawing/2014/main" id="{425F197F-34A8-4BB2-B0EA-F2316204A2CA}"/>
              </a:ext>
            </a:extLst>
          </p:cNvPr>
          <p:cNvSpPr txBox="1"/>
          <p:nvPr/>
        </p:nvSpPr>
        <p:spPr>
          <a:xfrm>
            <a:off x="832513" y="2024418"/>
            <a:ext cx="7242090" cy="954107"/>
          </a:xfrm>
          <a:prstGeom prst="rect">
            <a:avLst/>
          </a:prstGeom>
          <a:noFill/>
        </p:spPr>
        <p:txBody>
          <a:bodyPr wrap="square" rtlCol="0">
            <a:spAutoFit/>
          </a:bodyPr>
          <a:lstStyle/>
          <a:p>
            <a:r>
              <a:rPr lang="en-GB" dirty="0">
                <a:latin typeface="Kite One" panose="020B0604020202020204" charset="0"/>
              </a:rPr>
              <a:t>Please visit our class page on the school website for further information - </a:t>
            </a:r>
            <a:r>
              <a:rPr lang="en-GB" dirty="0">
                <a:latin typeface="Kite One" panose="020B0604020202020204" charset="0"/>
                <a:hlinkClick r:id="rId4"/>
              </a:rPr>
              <a:t>https://cathedral-school.eschools.co.uk/website/class_3_autumn_term_2021/400468</a:t>
            </a:r>
            <a:r>
              <a:rPr lang="en-GB" dirty="0">
                <a:latin typeface="Kite One" panose="020B0604020202020204" charset="0"/>
              </a:rPr>
              <a:t> </a:t>
            </a:r>
          </a:p>
          <a:p>
            <a:r>
              <a:rPr lang="en-GB" dirty="0">
                <a:latin typeface="Kite One" panose="020B0604020202020204" charset="0"/>
              </a:rPr>
              <a:t>If you follow this link you will find our Autumn newsletter which provides details of what we will be learning this term.  I will upload a new newsletter every term.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110"/>
        <p:cNvGrpSpPr/>
        <p:nvPr/>
      </p:nvGrpSpPr>
      <p:grpSpPr>
        <a:xfrm>
          <a:off x="0" y="0"/>
          <a:ext cx="0" cy="0"/>
          <a:chOff x="0" y="0"/>
          <a:chExt cx="0" cy="0"/>
        </a:xfrm>
      </p:grpSpPr>
      <p:sp>
        <p:nvSpPr>
          <p:cNvPr id="111" name="Google Shape;111;p10"/>
          <p:cNvSpPr txBox="1">
            <a:spLocks noGrp="1"/>
          </p:cNvSpPr>
          <p:nvPr>
            <p:ph type="ctrTitle"/>
          </p:nvPr>
        </p:nvSpPr>
        <p:spPr>
          <a:xfrm>
            <a:off x="2203175" y="703650"/>
            <a:ext cx="65688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4500">
                <a:latin typeface="Boogaloo"/>
                <a:ea typeface="Boogaloo"/>
                <a:cs typeface="Boogaloo"/>
                <a:sym typeface="Boogaloo"/>
              </a:rPr>
              <a:t>Website and Dates</a:t>
            </a:r>
            <a:endParaRPr sz="4500">
              <a:latin typeface="Boogaloo"/>
              <a:ea typeface="Boogaloo"/>
              <a:cs typeface="Boogaloo"/>
              <a:sym typeface="Boogaloo"/>
            </a:endParaRPr>
          </a:p>
        </p:txBody>
      </p:sp>
      <p:sp>
        <p:nvSpPr>
          <p:cNvPr id="112" name="Google Shape;112;p10"/>
          <p:cNvSpPr txBox="1"/>
          <p:nvPr/>
        </p:nvSpPr>
        <p:spPr>
          <a:xfrm>
            <a:off x="499625" y="1908350"/>
            <a:ext cx="8272200" cy="2891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Kite One"/>
                <a:ea typeface="Kite One"/>
                <a:cs typeface="Kite One"/>
                <a:sym typeface="Kite One"/>
              </a:rPr>
              <a:t>Our website will be updated as much as possible. On our class page, you will find dates that concern our particular class, such as going to mass, library visits and school trips. </a:t>
            </a: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Kite One"/>
                <a:ea typeface="Kite One"/>
                <a:cs typeface="Kite One"/>
                <a:sym typeface="Kite One"/>
              </a:rPr>
              <a:t>Please make sure you spend time looking at our </a:t>
            </a:r>
            <a:r>
              <a:rPr lang="en-GB" sz="1400" b="0" i="0" u="sng" strike="noStrike" cap="none">
                <a:solidFill>
                  <a:schemeClr val="hlink"/>
                </a:solidFill>
                <a:latin typeface="Kite One"/>
                <a:ea typeface="Kite One"/>
                <a:cs typeface="Kite One"/>
                <a:sym typeface="Kite One"/>
                <a:hlinkClick r:id="rId3"/>
              </a:rPr>
              <a:t>website.</a:t>
            </a:r>
            <a:r>
              <a:rPr lang="en-GB" sz="1400" b="0" i="0" u="none" strike="noStrike" cap="none">
                <a:solidFill>
                  <a:srgbClr val="000000"/>
                </a:solidFill>
                <a:latin typeface="Kite One"/>
                <a:ea typeface="Kite One"/>
                <a:cs typeface="Kite One"/>
                <a:sym typeface="Kite One"/>
              </a:rPr>
              <a:t> Any photographs will also go on to our class page which can be found under the children tab.</a:t>
            </a: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Kite One"/>
                <a:ea typeface="Kite One"/>
                <a:cs typeface="Kite One"/>
                <a:sym typeface="Kite One"/>
              </a:rPr>
              <a:t>As well as the website, you can also keep updated via our Dojo, Twitter and Facebook pages:</a:t>
            </a:r>
            <a:endParaRPr sz="1400" b="0" i="0" u="none" strike="noStrike" cap="none">
              <a:solidFill>
                <a:srgbClr val="000000"/>
              </a:solidFill>
              <a:latin typeface="Kite One"/>
              <a:ea typeface="Kite One"/>
              <a:cs typeface="Kite One"/>
              <a:sym typeface="Kite One"/>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Comic Sans MS"/>
              <a:ea typeface="Comic Sans MS"/>
              <a:cs typeface="Comic Sans MS"/>
              <a:sym typeface="Comic Sans MS"/>
            </a:endParaRPr>
          </a:p>
          <a:p>
            <a:pPr marL="0" marR="0" lvl="0" indent="0" algn="ctr" rtl="0">
              <a:lnSpc>
                <a:spcPct val="100000"/>
              </a:lnSpc>
              <a:spcBef>
                <a:spcPts val="0"/>
              </a:spcBef>
              <a:spcAft>
                <a:spcPts val="0"/>
              </a:spcAft>
              <a:buClr>
                <a:srgbClr val="000000"/>
              </a:buClr>
              <a:buSzPts val="2400"/>
              <a:buFont typeface="Arial"/>
              <a:buNone/>
            </a:pPr>
            <a:r>
              <a:rPr lang="en-GB" sz="2400" b="0" i="0" u="none" strike="noStrike" cap="none">
                <a:solidFill>
                  <a:srgbClr val="000000"/>
                </a:solidFill>
                <a:latin typeface="Comic Sans MS"/>
                <a:ea typeface="Comic Sans MS"/>
                <a:cs typeface="Comic Sans MS"/>
                <a:sym typeface="Comic Sans MS"/>
              </a:rPr>
              <a:t>@cathedralplym</a:t>
            </a:r>
            <a:endParaRPr sz="2400" b="0" i="0" u="none" strike="noStrike" cap="none">
              <a:solidFill>
                <a:srgbClr val="000000"/>
              </a:solidFill>
              <a:latin typeface="Comic Sans MS"/>
              <a:ea typeface="Comic Sans MS"/>
              <a:cs typeface="Comic Sans MS"/>
              <a:sym typeface="Comic Sans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p:txBody>
      </p:sp>
      <p:pic>
        <p:nvPicPr>
          <p:cNvPr id="113" name="Google Shape;113;p10"/>
          <p:cNvPicPr preferRelativeResize="0"/>
          <p:nvPr/>
        </p:nvPicPr>
        <p:blipFill rotWithShape="1">
          <a:blip r:embed="rId4">
            <a:alphaModFix/>
          </a:blip>
          <a:srcRect t="2308" b="2307"/>
          <a:stretch/>
        </p:blipFill>
        <p:spPr>
          <a:xfrm>
            <a:off x="311700" y="414375"/>
            <a:ext cx="1342950" cy="12809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52"/>
        <p:cNvGrpSpPr/>
        <p:nvPr/>
      </p:nvGrpSpPr>
      <p:grpSpPr>
        <a:xfrm>
          <a:off x="0" y="0"/>
          <a:ext cx="0" cy="0"/>
          <a:chOff x="0" y="0"/>
          <a:chExt cx="0" cy="0"/>
        </a:xfrm>
      </p:grpSpPr>
      <p:sp>
        <p:nvSpPr>
          <p:cNvPr id="53" name="Google Shape;53;p2"/>
          <p:cNvSpPr txBox="1">
            <a:spLocks noGrp="1"/>
          </p:cNvSpPr>
          <p:nvPr>
            <p:ph type="ctrTitle"/>
          </p:nvPr>
        </p:nvSpPr>
        <p:spPr>
          <a:xfrm>
            <a:off x="2203175" y="703650"/>
            <a:ext cx="57660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a:latin typeface="Boogaloo"/>
                <a:ea typeface="Boogaloo"/>
                <a:cs typeface="Boogaloo"/>
                <a:sym typeface="Boogaloo"/>
              </a:rPr>
              <a:t>AIMS</a:t>
            </a:r>
            <a:endParaRPr>
              <a:latin typeface="Boogaloo"/>
              <a:ea typeface="Boogaloo"/>
              <a:cs typeface="Boogaloo"/>
              <a:sym typeface="Boogaloo"/>
            </a:endParaRPr>
          </a:p>
        </p:txBody>
      </p:sp>
      <p:sp>
        <p:nvSpPr>
          <p:cNvPr id="54" name="Google Shape;54;p2"/>
          <p:cNvSpPr txBox="1"/>
          <p:nvPr/>
        </p:nvSpPr>
        <p:spPr>
          <a:xfrm>
            <a:off x="704375" y="1924725"/>
            <a:ext cx="8335800" cy="2383500"/>
          </a:xfrm>
          <a:prstGeom prst="rect">
            <a:avLst/>
          </a:prstGeom>
          <a:noFill/>
          <a:ln>
            <a:noFill/>
          </a:ln>
        </p:spPr>
        <p:txBody>
          <a:bodyPr spcFirstLastPara="1" wrap="square" lIns="91425" tIns="91425" rIns="91425" bIns="91425" anchor="t" anchorCtr="0">
            <a:noAutofit/>
          </a:bodyPr>
          <a:lstStyle/>
          <a:p>
            <a:pPr marL="457200" marR="0" lvl="0" indent="-381000" algn="l" rtl="0">
              <a:lnSpc>
                <a:spcPct val="100000"/>
              </a:lnSpc>
              <a:spcBef>
                <a:spcPts val="0"/>
              </a:spcBef>
              <a:spcAft>
                <a:spcPts val="0"/>
              </a:spcAft>
              <a:buClr>
                <a:srgbClr val="000000"/>
              </a:buClr>
              <a:buSzPts val="2400"/>
              <a:buFont typeface="Dosis"/>
              <a:buChar char="●"/>
            </a:pPr>
            <a:r>
              <a:rPr lang="en-GB" sz="2400" b="0" i="0" u="none" strike="noStrike" cap="none">
                <a:solidFill>
                  <a:srgbClr val="000000"/>
                </a:solidFill>
                <a:latin typeface="Dosis"/>
                <a:ea typeface="Dosis"/>
                <a:cs typeface="Dosis"/>
                <a:sym typeface="Dosis"/>
              </a:rPr>
              <a:t>To enable parents to meet the Class </a:t>
            </a:r>
            <a:r>
              <a:rPr lang="en-GB" sz="2400">
                <a:latin typeface="Dosis"/>
                <a:ea typeface="Dosis"/>
                <a:cs typeface="Dosis"/>
                <a:sym typeface="Dosis"/>
              </a:rPr>
              <a:t>3</a:t>
            </a:r>
            <a:r>
              <a:rPr lang="en-GB" sz="2400" b="0" i="0" u="none" strike="noStrike" cap="none">
                <a:solidFill>
                  <a:srgbClr val="000000"/>
                </a:solidFill>
                <a:latin typeface="Dosis"/>
                <a:ea typeface="Dosis"/>
                <a:cs typeface="Dosis"/>
                <a:sym typeface="Dosis"/>
              </a:rPr>
              <a:t> staff</a:t>
            </a:r>
            <a:endParaRPr sz="2400" b="0" i="0" u="none" strike="noStrike" cap="none">
              <a:solidFill>
                <a:srgbClr val="000000"/>
              </a:solidFill>
              <a:latin typeface="Dosis"/>
              <a:ea typeface="Dosis"/>
              <a:cs typeface="Dosis"/>
              <a:sym typeface="Dosis"/>
            </a:endParaRPr>
          </a:p>
          <a:p>
            <a:pPr marL="457200" marR="0" lvl="0" indent="-381000" algn="l" rtl="0">
              <a:lnSpc>
                <a:spcPct val="100000"/>
              </a:lnSpc>
              <a:spcBef>
                <a:spcPts val="0"/>
              </a:spcBef>
              <a:spcAft>
                <a:spcPts val="0"/>
              </a:spcAft>
              <a:buClr>
                <a:srgbClr val="000000"/>
              </a:buClr>
              <a:buSzPts val="2400"/>
              <a:buFont typeface="Dosis"/>
              <a:buChar char="●"/>
            </a:pPr>
            <a:r>
              <a:rPr lang="en-GB" sz="2400" b="0" i="0" u="none" strike="noStrike" cap="none">
                <a:solidFill>
                  <a:srgbClr val="000000"/>
                </a:solidFill>
                <a:latin typeface="Dosis"/>
                <a:ea typeface="Dosis"/>
                <a:cs typeface="Dosis"/>
                <a:sym typeface="Dosis"/>
              </a:rPr>
              <a:t>To help your child make a smooth transition between year groups</a:t>
            </a:r>
            <a:endParaRPr sz="2400" b="0" i="0" u="none" strike="noStrike" cap="none">
              <a:solidFill>
                <a:srgbClr val="000000"/>
              </a:solidFill>
              <a:latin typeface="Dosis"/>
              <a:ea typeface="Dosis"/>
              <a:cs typeface="Dosis"/>
              <a:sym typeface="Dosis"/>
            </a:endParaRPr>
          </a:p>
          <a:p>
            <a:pPr marL="457200" marR="0" lvl="0" indent="-381000" algn="l" rtl="0">
              <a:lnSpc>
                <a:spcPct val="100000"/>
              </a:lnSpc>
              <a:spcBef>
                <a:spcPts val="0"/>
              </a:spcBef>
              <a:spcAft>
                <a:spcPts val="0"/>
              </a:spcAft>
              <a:buClr>
                <a:srgbClr val="000000"/>
              </a:buClr>
              <a:buSzPts val="2400"/>
              <a:buFont typeface="Dosis"/>
              <a:buChar char="●"/>
            </a:pPr>
            <a:r>
              <a:rPr lang="en-GB" sz="2400" b="0" i="0" u="none" strike="noStrike" cap="none">
                <a:solidFill>
                  <a:srgbClr val="000000"/>
                </a:solidFill>
                <a:latin typeface="Dosis"/>
                <a:ea typeface="Dosis"/>
                <a:cs typeface="Dosis"/>
                <a:sym typeface="Dosis"/>
              </a:rPr>
              <a:t>To inform you about routines and expectations</a:t>
            </a:r>
            <a:endParaRPr sz="2400" b="0" i="0" u="none" strike="noStrike" cap="none">
              <a:solidFill>
                <a:srgbClr val="000000"/>
              </a:solidFill>
              <a:latin typeface="Dosis"/>
              <a:ea typeface="Dosis"/>
              <a:cs typeface="Dosis"/>
              <a:sym typeface="Dosis"/>
            </a:endParaRPr>
          </a:p>
          <a:p>
            <a:pPr marL="457200" marR="0" lvl="0" indent="-381000" algn="l" rtl="0">
              <a:lnSpc>
                <a:spcPct val="100000"/>
              </a:lnSpc>
              <a:spcBef>
                <a:spcPts val="0"/>
              </a:spcBef>
              <a:spcAft>
                <a:spcPts val="0"/>
              </a:spcAft>
              <a:buClr>
                <a:srgbClr val="000000"/>
              </a:buClr>
              <a:buSzPts val="2400"/>
              <a:buFont typeface="Dosis"/>
              <a:buChar char="●"/>
            </a:pPr>
            <a:r>
              <a:rPr lang="en-GB" sz="2400" b="0" i="0" u="none" strike="noStrike" cap="none">
                <a:solidFill>
                  <a:srgbClr val="000000"/>
                </a:solidFill>
                <a:latin typeface="Dosis"/>
                <a:ea typeface="Dosis"/>
                <a:cs typeface="Dosis"/>
                <a:sym typeface="Dosis"/>
              </a:rPr>
              <a:t>To offer suggestions as to how you could help at home with your child’s learning</a:t>
            </a:r>
            <a:endParaRPr sz="2400" b="0" i="0" u="none" strike="noStrike" cap="none">
              <a:solidFill>
                <a:srgbClr val="000000"/>
              </a:solidFill>
              <a:latin typeface="Dosis"/>
              <a:ea typeface="Dosis"/>
              <a:cs typeface="Dosis"/>
              <a:sym typeface="Dosis"/>
            </a:endParaRPr>
          </a:p>
        </p:txBody>
      </p:sp>
      <p:pic>
        <p:nvPicPr>
          <p:cNvPr id="55" name="Google Shape;55;p2"/>
          <p:cNvPicPr preferRelativeResize="0"/>
          <p:nvPr/>
        </p:nvPicPr>
        <p:blipFill rotWithShape="1">
          <a:blip r:embed="rId3">
            <a:alphaModFix/>
          </a:blip>
          <a:srcRect t="2308" b="2307"/>
          <a:stretch/>
        </p:blipFill>
        <p:spPr>
          <a:xfrm>
            <a:off x="311700" y="414375"/>
            <a:ext cx="1342950" cy="12809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59"/>
        <p:cNvGrpSpPr/>
        <p:nvPr/>
      </p:nvGrpSpPr>
      <p:grpSpPr>
        <a:xfrm>
          <a:off x="0" y="0"/>
          <a:ext cx="0" cy="0"/>
          <a:chOff x="0" y="0"/>
          <a:chExt cx="0" cy="0"/>
        </a:xfrm>
      </p:grpSpPr>
      <p:sp>
        <p:nvSpPr>
          <p:cNvPr id="60" name="Google Shape;60;p3"/>
          <p:cNvSpPr txBox="1">
            <a:spLocks noGrp="1"/>
          </p:cNvSpPr>
          <p:nvPr>
            <p:ph type="ctrTitle"/>
          </p:nvPr>
        </p:nvSpPr>
        <p:spPr>
          <a:xfrm>
            <a:off x="2203175" y="703650"/>
            <a:ext cx="57660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Clr>
                <a:srgbClr val="000000"/>
              </a:buClr>
              <a:buSzPts val="1100"/>
              <a:buFont typeface="Arial"/>
              <a:buNone/>
            </a:pPr>
            <a:r>
              <a:rPr lang="en-GB">
                <a:latin typeface="Boogaloo"/>
                <a:ea typeface="Boogaloo"/>
                <a:cs typeface="Boogaloo"/>
                <a:sym typeface="Boogaloo"/>
              </a:rPr>
              <a:t>Who we are</a:t>
            </a:r>
            <a:endParaRPr>
              <a:latin typeface="Boogaloo"/>
              <a:ea typeface="Boogaloo"/>
              <a:cs typeface="Boogaloo"/>
              <a:sym typeface="Boogaloo"/>
            </a:endParaRPr>
          </a:p>
        </p:txBody>
      </p:sp>
      <p:sp>
        <p:nvSpPr>
          <p:cNvPr id="61" name="Google Shape;61;p3"/>
          <p:cNvSpPr txBox="1"/>
          <p:nvPr/>
        </p:nvSpPr>
        <p:spPr>
          <a:xfrm>
            <a:off x="5001650" y="4186050"/>
            <a:ext cx="1592400" cy="622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GB" sz="2400" b="0" i="0" u="none" strike="noStrike" cap="none">
                <a:solidFill>
                  <a:srgbClr val="000000"/>
                </a:solidFill>
                <a:latin typeface="Dosis"/>
                <a:ea typeface="Dosis"/>
                <a:cs typeface="Dosis"/>
                <a:sym typeface="Dosis"/>
              </a:rPr>
              <a:t>Mrs Nankivell</a:t>
            </a:r>
            <a:endParaRPr sz="2400" b="0" i="0" u="none" strike="noStrike" cap="none">
              <a:solidFill>
                <a:srgbClr val="000000"/>
              </a:solidFill>
              <a:latin typeface="Dosis"/>
              <a:ea typeface="Dosis"/>
              <a:cs typeface="Dosis"/>
              <a:sym typeface="Dosis"/>
            </a:endParaRPr>
          </a:p>
        </p:txBody>
      </p:sp>
      <p:sp>
        <p:nvSpPr>
          <p:cNvPr id="62" name="Google Shape;62;p3"/>
          <p:cNvSpPr txBox="1"/>
          <p:nvPr/>
        </p:nvSpPr>
        <p:spPr>
          <a:xfrm>
            <a:off x="2834863" y="4221475"/>
            <a:ext cx="1466100" cy="622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GB" sz="2400" b="0" i="0" u="none" strike="noStrike" cap="none">
                <a:solidFill>
                  <a:srgbClr val="000000"/>
                </a:solidFill>
                <a:latin typeface="Dosis"/>
                <a:ea typeface="Dosis"/>
                <a:cs typeface="Dosis"/>
                <a:sym typeface="Dosis"/>
              </a:rPr>
              <a:t>Mrs Berry</a:t>
            </a:r>
            <a:endParaRPr sz="2400" b="0" i="0" u="none" strike="noStrike" cap="none">
              <a:solidFill>
                <a:srgbClr val="000000"/>
              </a:solidFill>
              <a:latin typeface="Dosis"/>
              <a:ea typeface="Dosis"/>
              <a:cs typeface="Dosis"/>
              <a:sym typeface="Dosis"/>
            </a:endParaRPr>
          </a:p>
        </p:txBody>
      </p:sp>
      <p:pic>
        <p:nvPicPr>
          <p:cNvPr id="63" name="Google Shape;63;p3"/>
          <p:cNvPicPr preferRelativeResize="0"/>
          <p:nvPr/>
        </p:nvPicPr>
        <p:blipFill rotWithShape="1">
          <a:blip r:embed="rId3">
            <a:alphaModFix/>
          </a:blip>
          <a:srcRect t="2308" b="2307"/>
          <a:stretch/>
        </p:blipFill>
        <p:spPr>
          <a:xfrm>
            <a:off x="233725" y="159350"/>
            <a:ext cx="1342950" cy="1280901"/>
          </a:xfrm>
          <a:prstGeom prst="rect">
            <a:avLst/>
          </a:prstGeom>
          <a:noFill/>
          <a:ln>
            <a:noFill/>
          </a:ln>
        </p:spPr>
      </p:pic>
      <p:pic>
        <p:nvPicPr>
          <p:cNvPr id="64" name="Google Shape;64;p3"/>
          <p:cNvPicPr preferRelativeResize="0"/>
          <p:nvPr/>
        </p:nvPicPr>
        <p:blipFill rotWithShape="1">
          <a:blip r:embed="rId4">
            <a:alphaModFix/>
          </a:blip>
          <a:srcRect/>
          <a:stretch/>
        </p:blipFill>
        <p:spPr>
          <a:xfrm>
            <a:off x="4821810" y="1864739"/>
            <a:ext cx="1828800" cy="1828800"/>
          </a:xfrm>
          <a:prstGeom prst="rect">
            <a:avLst/>
          </a:prstGeom>
          <a:noFill/>
          <a:ln>
            <a:noFill/>
          </a:ln>
        </p:spPr>
      </p:pic>
      <p:pic>
        <p:nvPicPr>
          <p:cNvPr id="3" name="Picture 2">
            <a:extLst>
              <a:ext uri="{FF2B5EF4-FFF2-40B4-BE49-F238E27FC236}">
                <a16:creationId xmlns:a16="http://schemas.microsoft.com/office/drawing/2014/main" id="{BB30CB60-ACCC-4E65-A79B-9F5A1A810A6C}"/>
              </a:ext>
            </a:extLst>
          </p:cNvPr>
          <p:cNvPicPr>
            <a:picLocks noChangeAspect="1"/>
          </p:cNvPicPr>
          <p:nvPr/>
        </p:nvPicPr>
        <p:blipFill>
          <a:blip r:embed="rId5"/>
          <a:stretch>
            <a:fillRect/>
          </a:stretch>
        </p:blipFill>
        <p:spPr>
          <a:xfrm>
            <a:off x="2383098" y="1864739"/>
            <a:ext cx="1860884" cy="1828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59"/>
        <p:cNvGrpSpPr/>
        <p:nvPr/>
      </p:nvGrpSpPr>
      <p:grpSpPr>
        <a:xfrm>
          <a:off x="0" y="0"/>
          <a:ext cx="0" cy="0"/>
          <a:chOff x="0" y="0"/>
          <a:chExt cx="0" cy="0"/>
        </a:xfrm>
      </p:grpSpPr>
      <p:sp>
        <p:nvSpPr>
          <p:cNvPr id="60" name="Google Shape;60;p3"/>
          <p:cNvSpPr txBox="1">
            <a:spLocks noGrp="1"/>
          </p:cNvSpPr>
          <p:nvPr>
            <p:ph type="ctrTitle"/>
          </p:nvPr>
        </p:nvSpPr>
        <p:spPr>
          <a:xfrm>
            <a:off x="2203175" y="703650"/>
            <a:ext cx="57660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Clr>
                <a:srgbClr val="000000"/>
              </a:buClr>
              <a:buSzPts val="1100"/>
              <a:buFont typeface="Arial"/>
              <a:buNone/>
            </a:pPr>
            <a:r>
              <a:rPr lang="en-GB" dirty="0">
                <a:latin typeface="Boogaloo"/>
                <a:ea typeface="Boogaloo"/>
                <a:cs typeface="Boogaloo"/>
                <a:sym typeface="Boogaloo"/>
              </a:rPr>
              <a:t>Welcome Back</a:t>
            </a:r>
            <a:endParaRPr dirty="0">
              <a:latin typeface="Boogaloo"/>
              <a:ea typeface="Boogaloo"/>
              <a:cs typeface="Boogaloo"/>
              <a:sym typeface="Boogaloo"/>
            </a:endParaRPr>
          </a:p>
        </p:txBody>
      </p:sp>
      <p:sp>
        <p:nvSpPr>
          <p:cNvPr id="62" name="Google Shape;62;p3"/>
          <p:cNvSpPr txBox="1"/>
          <p:nvPr/>
        </p:nvSpPr>
        <p:spPr>
          <a:xfrm>
            <a:off x="2834863" y="4221475"/>
            <a:ext cx="1466100" cy="622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Dosis"/>
              <a:ea typeface="Dosis"/>
              <a:cs typeface="Dosis"/>
              <a:sym typeface="Dosis"/>
            </a:endParaRPr>
          </a:p>
        </p:txBody>
      </p:sp>
      <p:pic>
        <p:nvPicPr>
          <p:cNvPr id="63" name="Google Shape;63;p3"/>
          <p:cNvPicPr preferRelativeResize="0"/>
          <p:nvPr/>
        </p:nvPicPr>
        <p:blipFill rotWithShape="1">
          <a:blip r:embed="rId3">
            <a:alphaModFix/>
          </a:blip>
          <a:srcRect t="2308" b="2307"/>
          <a:stretch/>
        </p:blipFill>
        <p:spPr>
          <a:xfrm>
            <a:off x="233725" y="159350"/>
            <a:ext cx="1342950" cy="1280901"/>
          </a:xfrm>
          <a:prstGeom prst="rect">
            <a:avLst/>
          </a:prstGeom>
          <a:noFill/>
          <a:ln>
            <a:noFill/>
          </a:ln>
        </p:spPr>
      </p:pic>
      <p:sp>
        <p:nvSpPr>
          <p:cNvPr id="2" name="TextBox 1">
            <a:extLst>
              <a:ext uri="{FF2B5EF4-FFF2-40B4-BE49-F238E27FC236}">
                <a16:creationId xmlns:a16="http://schemas.microsoft.com/office/drawing/2014/main" id="{9E495AA0-6B29-4BCA-BF8B-FC22F103C236}"/>
              </a:ext>
            </a:extLst>
          </p:cNvPr>
          <p:cNvSpPr txBox="1"/>
          <p:nvPr/>
        </p:nvSpPr>
        <p:spPr>
          <a:xfrm>
            <a:off x="514066" y="1815152"/>
            <a:ext cx="8147713" cy="3108543"/>
          </a:xfrm>
          <a:prstGeom prst="rect">
            <a:avLst/>
          </a:prstGeom>
          <a:noFill/>
        </p:spPr>
        <p:txBody>
          <a:bodyPr wrap="square" rtlCol="0">
            <a:spAutoFit/>
          </a:bodyPr>
          <a:lstStyle/>
          <a:p>
            <a:r>
              <a:rPr lang="en-GB" dirty="0">
                <a:latin typeface="Kite One" panose="020B0604020202020204" charset="0"/>
              </a:rPr>
              <a:t>Firstly, I would like to say welcome back to our wonderful children and their families. As parents ourselves we completely understand the ups and downs we have all faced since March.  We also understand that anxieties and concerns that many of you may have felt when sending your children back to school. </a:t>
            </a:r>
          </a:p>
          <a:p>
            <a:endParaRPr lang="en-GB" dirty="0">
              <a:latin typeface="Kite One" panose="020B0604020202020204" charset="0"/>
            </a:endParaRPr>
          </a:p>
          <a:p>
            <a:r>
              <a:rPr lang="en-GB" dirty="0">
                <a:latin typeface="Kite One" panose="020B0604020202020204" charset="0"/>
              </a:rPr>
              <a:t>I want to take this opportunity to reassure you that your children’s overall health is a priority.  We have taken every precaution to keep everyone safe and we will regularly be checking in with children through PSHE lessons to nurture their mental health. </a:t>
            </a:r>
          </a:p>
          <a:p>
            <a:endParaRPr lang="en-GB" dirty="0">
              <a:latin typeface="Kite One" panose="020B0604020202020204" charset="0"/>
            </a:endParaRPr>
          </a:p>
          <a:p>
            <a:r>
              <a:rPr lang="en-GB" dirty="0">
                <a:latin typeface="Kite One" panose="020B0604020202020204" charset="0"/>
              </a:rPr>
              <a:t>If you have any concerns please do not hesitate contact us either at the end of the school day or via ClassDojo.</a:t>
            </a:r>
          </a:p>
          <a:p>
            <a:endParaRPr lang="en-GB" dirty="0">
              <a:latin typeface="Kite One" panose="020B0604020202020204" charset="0"/>
            </a:endParaRPr>
          </a:p>
          <a:p>
            <a:r>
              <a:rPr lang="en-GB" dirty="0">
                <a:latin typeface="Kite One" panose="020B0604020202020204" charset="0"/>
              </a:rPr>
              <a:t>I have sent home invites for ClassDojo and would ask that you join us as soon as possible.  This proved a valuable resource during lockdown and is a great way for us to share what is happening in class.  </a:t>
            </a:r>
          </a:p>
        </p:txBody>
      </p:sp>
    </p:spTree>
    <p:extLst>
      <p:ext uri="{BB962C8B-B14F-4D97-AF65-F5344CB8AC3E}">
        <p14:creationId xmlns:p14="http://schemas.microsoft.com/office/powerpoint/2010/main" val="2459386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68"/>
        <p:cNvGrpSpPr/>
        <p:nvPr/>
      </p:nvGrpSpPr>
      <p:grpSpPr>
        <a:xfrm>
          <a:off x="0" y="0"/>
          <a:ext cx="0" cy="0"/>
          <a:chOff x="0" y="0"/>
          <a:chExt cx="0" cy="0"/>
        </a:xfrm>
      </p:grpSpPr>
      <p:sp>
        <p:nvSpPr>
          <p:cNvPr id="69" name="Google Shape;69;p4"/>
          <p:cNvSpPr txBox="1">
            <a:spLocks noGrp="1"/>
          </p:cNvSpPr>
          <p:nvPr>
            <p:ph type="ctrTitle"/>
          </p:nvPr>
        </p:nvSpPr>
        <p:spPr>
          <a:xfrm>
            <a:off x="2203175" y="703650"/>
            <a:ext cx="57660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4500">
                <a:latin typeface="Boogaloo"/>
                <a:ea typeface="Boogaloo"/>
                <a:cs typeface="Boogaloo"/>
                <a:sym typeface="Boogaloo"/>
              </a:rPr>
              <a:t>How the week will look</a:t>
            </a:r>
            <a:endParaRPr sz="4500">
              <a:latin typeface="Boogaloo"/>
              <a:ea typeface="Boogaloo"/>
              <a:cs typeface="Boogaloo"/>
              <a:sym typeface="Boogaloo"/>
            </a:endParaRPr>
          </a:p>
        </p:txBody>
      </p:sp>
      <p:graphicFrame>
        <p:nvGraphicFramePr>
          <p:cNvPr id="70" name="Google Shape;70;p4"/>
          <p:cNvGraphicFramePr/>
          <p:nvPr>
            <p:extLst>
              <p:ext uri="{D42A27DB-BD31-4B8C-83A1-F6EECF244321}">
                <p14:modId xmlns:p14="http://schemas.microsoft.com/office/powerpoint/2010/main" val="1699554147"/>
              </p:ext>
            </p:extLst>
          </p:nvPr>
        </p:nvGraphicFramePr>
        <p:xfrm>
          <a:off x="311700" y="2000250"/>
          <a:ext cx="7879700" cy="2468790"/>
        </p:xfrm>
        <a:graphic>
          <a:graphicData uri="http://schemas.openxmlformats.org/drawingml/2006/table">
            <a:tbl>
              <a:tblPr>
                <a:noFill/>
                <a:tableStyleId>{64DDF8D7-E5CB-45FB-8A03-94EB6086132F}</a:tableStyleId>
              </a:tblPr>
              <a:tblGrid>
                <a:gridCol w="501575">
                  <a:extLst>
                    <a:ext uri="{9D8B030D-6E8A-4147-A177-3AD203B41FA5}">
                      <a16:colId xmlns:a16="http://schemas.microsoft.com/office/drawing/2014/main" val="20000"/>
                    </a:ext>
                  </a:extLst>
                </a:gridCol>
                <a:gridCol w="1475625">
                  <a:extLst>
                    <a:ext uri="{9D8B030D-6E8A-4147-A177-3AD203B41FA5}">
                      <a16:colId xmlns:a16="http://schemas.microsoft.com/office/drawing/2014/main" val="20001"/>
                    </a:ext>
                  </a:extLst>
                </a:gridCol>
                <a:gridCol w="1475625">
                  <a:extLst>
                    <a:ext uri="{9D8B030D-6E8A-4147-A177-3AD203B41FA5}">
                      <a16:colId xmlns:a16="http://schemas.microsoft.com/office/drawing/2014/main" val="20002"/>
                    </a:ext>
                  </a:extLst>
                </a:gridCol>
                <a:gridCol w="1475625">
                  <a:extLst>
                    <a:ext uri="{9D8B030D-6E8A-4147-A177-3AD203B41FA5}">
                      <a16:colId xmlns:a16="http://schemas.microsoft.com/office/drawing/2014/main" val="20003"/>
                    </a:ext>
                  </a:extLst>
                </a:gridCol>
                <a:gridCol w="1475625">
                  <a:extLst>
                    <a:ext uri="{9D8B030D-6E8A-4147-A177-3AD203B41FA5}">
                      <a16:colId xmlns:a16="http://schemas.microsoft.com/office/drawing/2014/main" val="20004"/>
                    </a:ext>
                  </a:extLst>
                </a:gridCol>
                <a:gridCol w="1475625">
                  <a:extLst>
                    <a:ext uri="{9D8B030D-6E8A-4147-A177-3AD203B41FA5}">
                      <a16:colId xmlns:a16="http://schemas.microsoft.com/office/drawing/2014/main" val="20005"/>
                    </a:ext>
                  </a:extLst>
                </a:gridCol>
              </a:tblGrid>
              <a:tr h="3810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b="1" i="1" u="none" strike="noStrike" cap="none"/>
                        <a:t>Monday</a:t>
                      </a:r>
                      <a:endParaRPr sz="1400" b="1" i="1"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b="1" i="1" u="none" strike="noStrike" cap="none"/>
                        <a:t>Tuesday</a:t>
                      </a:r>
                      <a:endParaRPr sz="1400" b="1" i="1" u="none" strike="noStrike" cap="none"/>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b="1" i="1" u="none" strike="noStrike" cap="none"/>
                        <a:t>Wednesday</a:t>
                      </a:r>
                      <a:endParaRPr sz="1400" b="1" i="1" u="none" strike="noStrike" cap="none"/>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b="1" i="1" u="none" strike="noStrike" cap="none"/>
                        <a:t>Thursday</a:t>
                      </a:r>
                      <a:endParaRPr sz="1400" b="1" i="1" u="none" strike="noStrike" cap="none"/>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b="1" i="1" u="none" strike="noStrike" cap="none"/>
                        <a:t>Friday</a:t>
                      </a:r>
                      <a:endParaRPr sz="1400" b="1" i="1" u="none" strike="noStrike" cap="none"/>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GB" sz="1400" u="none" strike="noStrike" cap="none"/>
                        <a:t>am</a:t>
                      </a:r>
                      <a:endParaRPr sz="14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t>Mrs Berry and Mrs Nankivell</a:t>
                      </a:r>
                      <a:endParaRPr sz="1400" u="none" strike="noStrike" cap="none"/>
                    </a:p>
                  </a:txBody>
                  <a:tcPr marL="91425" marR="91425" marT="91425" marB="91425">
                    <a:lnR w="9525" cap="flat" cmpd="sng">
                      <a:solidFill>
                        <a:srgbClr val="9E9E9E"/>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t>Mrs Berry and Mrs Nankivell</a:t>
                      </a:r>
                      <a:endParaRPr sz="14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t>Mrs Berry and Mrs Nankivell</a:t>
                      </a:r>
                      <a:endParaRPr sz="14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t>Mrs Berry and Mrs Nankivell</a:t>
                      </a:r>
                      <a:endParaRPr sz="1400" u="none" strike="noStrike" cap="none"/>
                    </a:p>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a:t>Mrs Berry and Mrs Nankivell</a:t>
                      </a:r>
                      <a:endParaRPr sz="1400" u="none" strike="noStrike" cap="none"/>
                    </a:p>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GB" sz="1400" u="none" strike="noStrike" cap="none"/>
                        <a:t>pm</a:t>
                      </a:r>
                      <a:endParaRPr sz="1400" u="none" strike="noStrike" cap="none"/>
                    </a:p>
                  </a:txBody>
                  <a:tcPr marL="91425" marR="91425" marT="91425" marB="91425"/>
                </a:tc>
                <a:tc>
                  <a:txBody>
                    <a:bodyPr/>
                    <a:lstStyle/>
                    <a:p>
                      <a:pPr marL="0" marR="0" lvl="0" indent="0" algn="ctr" rtl="0">
                        <a:lnSpc>
                          <a:spcPct val="100000"/>
                        </a:lnSpc>
                        <a:spcBef>
                          <a:spcPts val="0"/>
                        </a:spcBef>
                        <a:spcAft>
                          <a:spcPts val="0"/>
                        </a:spcAft>
                        <a:buClr>
                          <a:schemeClr val="dk1"/>
                        </a:buClr>
                        <a:buSzPts val="1100"/>
                        <a:buFont typeface="Arial"/>
                        <a:buNone/>
                      </a:pPr>
                      <a:r>
                        <a:rPr lang="en-GB" sz="1400" u="none" strike="noStrike" cap="none"/>
                        <a:t>Mrs Berry and Mrs Nankivell</a:t>
                      </a:r>
                      <a:endParaRPr sz="1400" u="none" strike="noStrike" cap="none"/>
                    </a:p>
                    <a:p>
                      <a:pPr marL="0" marR="0" lvl="0" indent="0" algn="ctr" rtl="0">
                        <a:lnSpc>
                          <a:spcPct val="100000"/>
                        </a:lnSpc>
                        <a:spcBef>
                          <a:spcPts val="0"/>
                        </a:spcBef>
                        <a:spcAft>
                          <a:spcPts val="0"/>
                        </a:spcAft>
                        <a:buClr>
                          <a:schemeClr val="dk1"/>
                        </a:buClr>
                        <a:buSzPts val="1100"/>
                        <a:buFont typeface="Arial"/>
                        <a:buNone/>
                      </a:pPr>
                      <a:endParaRPr sz="1400" u="none" strike="noStrike" cap="none"/>
                    </a:p>
                  </a:txBody>
                  <a:tcPr marL="91425" marR="91425" marT="91425" marB="91425">
                    <a:lnR w="9525" cap="flat" cmpd="sng">
                      <a:solidFill>
                        <a:srgbClr val="9E9E9E"/>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chemeClr val="dk1"/>
                        </a:buClr>
                        <a:buSzPts val="1100"/>
                        <a:buFont typeface="Arial"/>
                        <a:buNone/>
                      </a:pPr>
                      <a:r>
                        <a:rPr lang="en-GB" sz="1400" u="none" strike="noStrike" cap="none"/>
                        <a:t>Mrs Berry and Mrs Nankivell</a:t>
                      </a:r>
                      <a:endParaRPr sz="1400" u="none" strike="noStrike" cap="none"/>
                    </a:p>
                    <a:p>
                      <a:pPr marL="0" marR="0" lvl="0" indent="0" algn="ctr" rtl="0">
                        <a:lnSpc>
                          <a:spcPct val="100000"/>
                        </a:lnSpc>
                        <a:spcBef>
                          <a:spcPts val="0"/>
                        </a:spcBef>
                        <a:spcAft>
                          <a:spcPts val="0"/>
                        </a:spcAft>
                        <a:buClr>
                          <a:schemeClr val="dk1"/>
                        </a:buClr>
                        <a:buSzPts val="1100"/>
                        <a:buFont typeface="Arial"/>
                        <a:buNone/>
                      </a:pPr>
                      <a:endParaRPr sz="14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GB" sz="1400" u="none" strike="noStrike" cap="none" dirty="0">
                          <a:solidFill>
                            <a:schemeClr val="dk1"/>
                          </a:solidFill>
                        </a:rPr>
                        <a:t>Mrs Berry and Mrs </a:t>
                      </a:r>
                      <a:r>
                        <a:rPr lang="en-GB" sz="1400" u="none" strike="noStrike" cap="none" dirty="0" err="1">
                          <a:solidFill>
                            <a:schemeClr val="dk1"/>
                          </a:solidFill>
                        </a:rPr>
                        <a:t>Nankivell</a:t>
                      </a:r>
                      <a:endParaRPr sz="1400" u="none" strike="noStrike" cap="none"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GB" sz="1400" u="none" strike="noStrike" cap="none">
                          <a:solidFill>
                            <a:schemeClr val="dk1"/>
                          </a:solidFill>
                        </a:rPr>
                        <a:t>TGS Sports coaches, Junior Jam and Mrs Nankivell</a:t>
                      </a:r>
                      <a:endParaRPr sz="1400" u="none" strike="noStrike" cap="none"/>
                    </a:p>
                    <a:p>
                      <a:pPr marL="0" marR="0" lvl="0" indent="0" algn="ctr" rtl="0">
                        <a:lnSpc>
                          <a:spcPct val="100000"/>
                        </a:lnSpc>
                        <a:spcBef>
                          <a:spcPts val="0"/>
                        </a:spcBef>
                        <a:spcAft>
                          <a:spcPts val="0"/>
                        </a:spcAft>
                        <a:buClr>
                          <a:schemeClr val="dk1"/>
                        </a:buClr>
                        <a:buSzPts val="1100"/>
                        <a:buFont typeface="Arial"/>
                        <a:buNone/>
                      </a:pPr>
                      <a:endParaRPr sz="14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Mrs Berry and Mrs </a:t>
                      </a:r>
                      <a:r>
                        <a:rPr lang="en-GB" sz="1400" u="none" strike="noStrike" cap="none" dirty="0" err="1"/>
                        <a:t>Nankivell</a:t>
                      </a:r>
                      <a:endParaRPr sz="1400" u="none" strike="noStrike" cap="none"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pic>
        <p:nvPicPr>
          <p:cNvPr id="71" name="Google Shape;71;p4"/>
          <p:cNvPicPr preferRelativeResize="0"/>
          <p:nvPr/>
        </p:nvPicPr>
        <p:blipFill rotWithShape="1">
          <a:blip r:embed="rId3">
            <a:alphaModFix/>
          </a:blip>
          <a:srcRect t="2308" b="2307"/>
          <a:stretch/>
        </p:blipFill>
        <p:spPr>
          <a:xfrm>
            <a:off x="311700" y="414375"/>
            <a:ext cx="1342950" cy="12809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75"/>
        <p:cNvGrpSpPr/>
        <p:nvPr/>
      </p:nvGrpSpPr>
      <p:grpSpPr>
        <a:xfrm>
          <a:off x="0" y="0"/>
          <a:ext cx="0" cy="0"/>
          <a:chOff x="0" y="0"/>
          <a:chExt cx="0" cy="0"/>
        </a:xfrm>
      </p:grpSpPr>
      <p:sp>
        <p:nvSpPr>
          <p:cNvPr id="76" name="Google Shape;76;p5"/>
          <p:cNvSpPr txBox="1">
            <a:spLocks noGrp="1"/>
          </p:cNvSpPr>
          <p:nvPr>
            <p:ph type="ctrTitle"/>
          </p:nvPr>
        </p:nvSpPr>
        <p:spPr>
          <a:xfrm>
            <a:off x="2203175" y="703650"/>
            <a:ext cx="57660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4500">
                <a:latin typeface="Boogaloo"/>
                <a:ea typeface="Boogaloo"/>
                <a:cs typeface="Boogaloo"/>
                <a:sym typeface="Boogaloo"/>
              </a:rPr>
              <a:t>Timetable</a:t>
            </a:r>
            <a:endParaRPr sz="4500">
              <a:latin typeface="Boogaloo"/>
              <a:ea typeface="Boogaloo"/>
              <a:cs typeface="Boogaloo"/>
              <a:sym typeface="Boogaloo"/>
            </a:endParaRPr>
          </a:p>
        </p:txBody>
      </p:sp>
      <p:sp>
        <p:nvSpPr>
          <p:cNvPr id="77" name="Google Shape;77;p5"/>
          <p:cNvSpPr txBox="1"/>
          <p:nvPr/>
        </p:nvSpPr>
        <p:spPr>
          <a:xfrm>
            <a:off x="499625" y="1908350"/>
            <a:ext cx="8272200" cy="3112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Kite One"/>
                <a:ea typeface="Kite One"/>
                <a:cs typeface="Kite One"/>
                <a:sym typeface="Kite One"/>
              </a:rPr>
              <a:t>Every morning, the children will start the day with Read Write Inc/</a:t>
            </a:r>
            <a:r>
              <a:rPr lang="en-GB" dirty="0">
                <a:latin typeface="Kite One"/>
                <a:ea typeface="Kite One"/>
                <a:cs typeface="Kite One"/>
                <a:sym typeface="Kite One"/>
              </a:rPr>
              <a:t>Accelerated Reader, spellings </a:t>
            </a:r>
            <a:r>
              <a:rPr lang="en-GB" sz="1400" b="0" i="0" u="none" strike="noStrike" cap="none" dirty="0">
                <a:solidFill>
                  <a:srgbClr val="000000"/>
                </a:solidFill>
                <a:latin typeface="Kite One"/>
                <a:ea typeface="Kite One"/>
                <a:cs typeface="Kite One"/>
                <a:sym typeface="Kite One"/>
              </a:rPr>
              <a:t>and English lesson. </a:t>
            </a: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Kite One"/>
                <a:ea typeface="Kite One"/>
                <a:cs typeface="Kite One"/>
                <a:sym typeface="Kite One"/>
              </a:rPr>
              <a:t>After break – </a:t>
            </a:r>
            <a:r>
              <a:rPr lang="en-GB" dirty="0">
                <a:latin typeface="Kite One"/>
                <a:ea typeface="Kite One"/>
                <a:cs typeface="Kite One"/>
                <a:sym typeface="Kite One"/>
              </a:rPr>
              <a:t>we will have a maths lesson and read our class novel.</a:t>
            </a: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Kite One"/>
                <a:ea typeface="Kite One"/>
                <a:cs typeface="Kite One"/>
                <a:sym typeface="Kite One"/>
              </a:rPr>
              <a:t>The afternoons will be spent learning about our topic and a range of foundation subjects. We will also have a PE lesson each week on a Thursday. It is important that your child </a:t>
            </a:r>
            <a:r>
              <a:rPr lang="en-GB" dirty="0">
                <a:latin typeface="Kite One"/>
                <a:ea typeface="Kite One"/>
                <a:cs typeface="Kite One"/>
                <a:sym typeface="Kite One"/>
              </a:rPr>
              <a:t>wears their</a:t>
            </a:r>
            <a:r>
              <a:rPr lang="en-GB" sz="1400" b="0" i="0" u="none" strike="noStrike" cap="none" dirty="0">
                <a:solidFill>
                  <a:srgbClr val="000000"/>
                </a:solidFill>
                <a:latin typeface="Kite One"/>
                <a:ea typeface="Kite One"/>
                <a:cs typeface="Kite One"/>
                <a:sym typeface="Kite One"/>
              </a:rPr>
              <a:t> kit to school on a Thursday rather than their school uniform. </a:t>
            </a: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Kite One"/>
              <a:ea typeface="Kite One"/>
              <a:cs typeface="Kite One"/>
              <a:sym typeface="Kite One"/>
            </a:endParaRPr>
          </a:p>
        </p:txBody>
      </p:sp>
      <p:pic>
        <p:nvPicPr>
          <p:cNvPr id="78" name="Google Shape;78;p5"/>
          <p:cNvPicPr preferRelativeResize="0"/>
          <p:nvPr/>
        </p:nvPicPr>
        <p:blipFill rotWithShape="1">
          <a:blip r:embed="rId3">
            <a:alphaModFix/>
          </a:blip>
          <a:srcRect t="2308" b="2307"/>
          <a:stretch/>
        </p:blipFill>
        <p:spPr>
          <a:xfrm>
            <a:off x="311700" y="414375"/>
            <a:ext cx="1342950" cy="12809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82"/>
        <p:cNvGrpSpPr/>
        <p:nvPr/>
      </p:nvGrpSpPr>
      <p:grpSpPr>
        <a:xfrm>
          <a:off x="0" y="0"/>
          <a:ext cx="0" cy="0"/>
          <a:chOff x="0" y="0"/>
          <a:chExt cx="0" cy="0"/>
        </a:xfrm>
      </p:grpSpPr>
      <p:sp>
        <p:nvSpPr>
          <p:cNvPr id="83" name="Google Shape;83;p6"/>
          <p:cNvSpPr txBox="1">
            <a:spLocks noGrp="1"/>
          </p:cNvSpPr>
          <p:nvPr>
            <p:ph type="ctrTitle"/>
          </p:nvPr>
        </p:nvSpPr>
        <p:spPr>
          <a:xfrm>
            <a:off x="2203175" y="703650"/>
            <a:ext cx="57660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4500">
                <a:latin typeface="Boogaloo"/>
                <a:ea typeface="Boogaloo"/>
                <a:cs typeface="Boogaloo"/>
                <a:sym typeface="Boogaloo"/>
              </a:rPr>
              <a:t>Uniform</a:t>
            </a:r>
            <a:endParaRPr sz="4500">
              <a:latin typeface="Boogaloo"/>
              <a:ea typeface="Boogaloo"/>
              <a:cs typeface="Boogaloo"/>
              <a:sym typeface="Boogaloo"/>
            </a:endParaRPr>
          </a:p>
        </p:txBody>
      </p:sp>
      <p:sp>
        <p:nvSpPr>
          <p:cNvPr id="84" name="Google Shape;84;p6"/>
          <p:cNvSpPr txBox="1"/>
          <p:nvPr/>
        </p:nvSpPr>
        <p:spPr>
          <a:xfrm>
            <a:off x="499625" y="1908350"/>
            <a:ext cx="8272200" cy="1883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Kite One"/>
                <a:ea typeface="Kite One"/>
                <a:cs typeface="Kite One"/>
                <a:sym typeface="Kite One"/>
              </a:rPr>
              <a:t>At  The Cathedral School of St Mary, we pride ourselves on our appearance. We ask that all pupils adhere to the school uniform policy which can be located on the school website. </a:t>
            </a: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r>
              <a:rPr lang="en-GB" sz="1400" b="1" i="0" u="sng" strike="noStrike" cap="none">
                <a:solidFill>
                  <a:srgbClr val="000000"/>
                </a:solidFill>
                <a:latin typeface="Kite One"/>
                <a:ea typeface="Kite One"/>
                <a:cs typeface="Kite One"/>
                <a:sym typeface="Kite One"/>
              </a:rPr>
              <a:t>It is important that your child’s uniform and belongings are clearly labelled</a:t>
            </a:r>
            <a:r>
              <a:rPr lang="en-GB" sz="1400" b="0" i="0" u="none" strike="noStrike" cap="none">
                <a:solidFill>
                  <a:srgbClr val="000000"/>
                </a:solidFill>
                <a:latin typeface="Kite One"/>
                <a:ea typeface="Kite One"/>
                <a:cs typeface="Kite One"/>
                <a:sym typeface="Kite One"/>
              </a:rPr>
              <a:t>. In a normal school day, it is incredible how many jumpers, hats, ties etc that children remove and don’t put away safely. If they are labelled, it makes it easy for us to return them to their owners. </a:t>
            </a: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p:txBody>
      </p:sp>
      <p:pic>
        <p:nvPicPr>
          <p:cNvPr id="85" name="Google Shape;85;p6"/>
          <p:cNvPicPr preferRelativeResize="0"/>
          <p:nvPr/>
        </p:nvPicPr>
        <p:blipFill rotWithShape="1">
          <a:blip r:embed="rId3">
            <a:alphaModFix/>
          </a:blip>
          <a:srcRect t="2308" b="2307"/>
          <a:stretch/>
        </p:blipFill>
        <p:spPr>
          <a:xfrm>
            <a:off x="311700" y="414375"/>
            <a:ext cx="1342950" cy="12809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89"/>
        <p:cNvGrpSpPr/>
        <p:nvPr/>
      </p:nvGrpSpPr>
      <p:grpSpPr>
        <a:xfrm>
          <a:off x="0" y="0"/>
          <a:ext cx="0" cy="0"/>
          <a:chOff x="0" y="0"/>
          <a:chExt cx="0" cy="0"/>
        </a:xfrm>
      </p:grpSpPr>
      <p:sp>
        <p:nvSpPr>
          <p:cNvPr id="90" name="Google Shape;90;p7"/>
          <p:cNvSpPr txBox="1">
            <a:spLocks noGrp="1"/>
          </p:cNvSpPr>
          <p:nvPr>
            <p:ph type="ctrTitle"/>
          </p:nvPr>
        </p:nvSpPr>
        <p:spPr>
          <a:xfrm>
            <a:off x="2203175" y="703650"/>
            <a:ext cx="62409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4500">
                <a:latin typeface="Boogaloo"/>
                <a:ea typeface="Boogaloo"/>
                <a:cs typeface="Boogaloo"/>
                <a:sym typeface="Boogaloo"/>
              </a:rPr>
              <a:t>How can you help at home?</a:t>
            </a:r>
            <a:endParaRPr sz="4500">
              <a:latin typeface="Boogaloo"/>
              <a:ea typeface="Boogaloo"/>
              <a:cs typeface="Boogaloo"/>
              <a:sym typeface="Boogaloo"/>
            </a:endParaRPr>
          </a:p>
        </p:txBody>
      </p:sp>
      <p:sp>
        <p:nvSpPr>
          <p:cNvPr id="91" name="Google Shape;91;p7"/>
          <p:cNvSpPr txBox="1"/>
          <p:nvPr/>
        </p:nvSpPr>
        <p:spPr>
          <a:xfrm>
            <a:off x="499625" y="1908350"/>
            <a:ext cx="8272200" cy="3054862"/>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chemeClr val="dk1"/>
                </a:solidFill>
                <a:latin typeface="Kite One"/>
                <a:ea typeface="Kite One"/>
                <a:cs typeface="Kite One"/>
                <a:sym typeface="Kite One"/>
              </a:rPr>
              <a:t>At  The Cathedral School of St Mary</a:t>
            </a:r>
            <a:r>
              <a:rPr lang="en-GB" sz="1400" b="0" i="0" u="none" strike="noStrike" cap="none" dirty="0">
                <a:solidFill>
                  <a:srgbClr val="000000"/>
                </a:solidFill>
                <a:latin typeface="Kite One"/>
                <a:ea typeface="Kite One"/>
                <a:cs typeface="Kite One"/>
                <a:sym typeface="Kite One"/>
              </a:rPr>
              <a:t>, our main priority for how you can help at home is simple.</a:t>
            </a: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Kite One"/>
                <a:ea typeface="Kite One"/>
                <a:cs typeface="Kite One"/>
                <a:sym typeface="Kite One"/>
              </a:rPr>
              <a:t>READ. </a:t>
            </a: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Kite One"/>
                <a:ea typeface="Kite One"/>
                <a:cs typeface="Kite One"/>
                <a:sym typeface="Kite One"/>
              </a:rPr>
              <a:t>Read with your child as much as you possibly can. You read to them. Get them to read to you. Take them to the library. Research shows us that the earlier a child can read, the more likely they are to achieve in other subjects. </a:t>
            </a: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Kite One"/>
                <a:ea typeface="Kite One"/>
                <a:cs typeface="Kite One"/>
                <a:sym typeface="Kite One"/>
              </a:rPr>
              <a:t>For maths - focus on practising their times tables. On top of this, we will set them weekly tasks </a:t>
            </a:r>
            <a:r>
              <a:rPr lang="en-GB" dirty="0">
                <a:latin typeface="Kite One"/>
                <a:ea typeface="Kite One"/>
                <a:cs typeface="Kite One"/>
                <a:sym typeface="Kite One"/>
              </a:rPr>
              <a:t>that</a:t>
            </a:r>
            <a:r>
              <a:rPr lang="en-GB" sz="1400" b="0" i="0" u="none" strike="noStrike" cap="none" dirty="0">
                <a:solidFill>
                  <a:srgbClr val="000000"/>
                </a:solidFill>
                <a:latin typeface="Kite One"/>
                <a:ea typeface="Kite One"/>
                <a:cs typeface="Kite One"/>
                <a:sym typeface="Kite One"/>
              </a:rPr>
              <a:t> link to their learning. </a:t>
            </a:r>
            <a:endParaRPr dirty="0"/>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rgbClr val="000000"/>
                </a:solidFill>
                <a:latin typeface="Kite One"/>
                <a:ea typeface="Kite One"/>
                <a:cs typeface="Kite One"/>
                <a:sym typeface="Kite One"/>
              </a:rPr>
              <a:t>In June 2021, Year 4 children will be tested on their times tables.  The expectation is that children know their times tables up to 12 x 12 by the end of Year 4.  We will be practicing them a lot during the year. </a:t>
            </a: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Kite One"/>
              <a:ea typeface="Kite One"/>
              <a:cs typeface="Kite One"/>
              <a:sym typeface="Kite One"/>
            </a:endParaRPr>
          </a:p>
        </p:txBody>
      </p:sp>
      <p:pic>
        <p:nvPicPr>
          <p:cNvPr id="92" name="Google Shape;92;p7"/>
          <p:cNvPicPr preferRelativeResize="0"/>
          <p:nvPr/>
        </p:nvPicPr>
        <p:blipFill rotWithShape="1">
          <a:blip r:embed="rId3">
            <a:alphaModFix/>
          </a:blip>
          <a:srcRect t="2308" b="2307"/>
          <a:stretch/>
        </p:blipFill>
        <p:spPr>
          <a:xfrm>
            <a:off x="311700" y="414375"/>
            <a:ext cx="1342950" cy="12809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96"/>
        <p:cNvGrpSpPr/>
        <p:nvPr/>
      </p:nvGrpSpPr>
      <p:grpSpPr>
        <a:xfrm>
          <a:off x="0" y="0"/>
          <a:ext cx="0" cy="0"/>
          <a:chOff x="0" y="0"/>
          <a:chExt cx="0" cy="0"/>
        </a:xfrm>
      </p:grpSpPr>
      <p:sp>
        <p:nvSpPr>
          <p:cNvPr id="97" name="Google Shape;97;p8"/>
          <p:cNvSpPr txBox="1">
            <a:spLocks noGrp="1"/>
          </p:cNvSpPr>
          <p:nvPr>
            <p:ph type="ctrTitle"/>
          </p:nvPr>
        </p:nvSpPr>
        <p:spPr>
          <a:xfrm>
            <a:off x="2203175" y="703650"/>
            <a:ext cx="6568800" cy="9507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4500">
                <a:latin typeface="Boogaloo"/>
                <a:ea typeface="Boogaloo"/>
                <a:cs typeface="Boogaloo"/>
                <a:sym typeface="Boogaloo"/>
              </a:rPr>
              <a:t>How can you help in school?</a:t>
            </a:r>
            <a:endParaRPr sz="4500">
              <a:latin typeface="Boogaloo"/>
              <a:ea typeface="Boogaloo"/>
              <a:cs typeface="Boogaloo"/>
              <a:sym typeface="Boogaloo"/>
            </a:endParaRPr>
          </a:p>
        </p:txBody>
      </p:sp>
      <p:sp>
        <p:nvSpPr>
          <p:cNvPr id="98" name="Google Shape;98;p8"/>
          <p:cNvSpPr txBox="1"/>
          <p:nvPr/>
        </p:nvSpPr>
        <p:spPr>
          <a:xfrm>
            <a:off x="499625" y="1908350"/>
            <a:ext cx="8272200" cy="2948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Kite One"/>
                <a:ea typeface="Kite One"/>
                <a:cs typeface="Kite One"/>
                <a:sym typeface="Kite One"/>
              </a:rPr>
              <a:t>At  The Cathedral School of St Mary</a:t>
            </a:r>
            <a:r>
              <a:rPr lang="en-GB" sz="1400" b="0" i="0" u="none" strike="noStrike" cap="none">
                <a:solidFill>
                  <a:srgbClr val="000000"/>
                </a:solidFill>
                <a:latin typeface="Kite One"/>
                <a:ea typeface="Kite One"/>
                <a:cs typeface="Kite One"/>
                <a:sym typeface="Kite One"/>
              </a:rPr>
              <a:t>, we are really keen to get parents involved in our children’s learning as much and as often as possible. To do this, it would help if you had DBS clearance. This is an easy and straight-forward process. If you are interested in…</a:t>
            </a: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a:p>
            <a:pPr marL="457200" marR="0" lvl="0" indent="-317500" algn="l" rtl="0">
              <a:lnSpc>
                <a:spcPct val="100000"/>
              </a:lnSpc>
              <a:spcBef>
                <a:spcPts val="0"/>
              </a:spcBef>
              <a:spcAft>
                <a:spcPts val="0"/>
              </a:spcAft>
              <a:buClr>
                <a:srgbClr val="000000"/>
              </a:buClr>
              <a:buSzPts val="1400"/>
              <a:buFont typeface="Kite One"/>
              <a:buChar char="●"/>
            </a:pPr>
            <a:r>
              <a:rPr lang="en-GB" sz="1400" b="0" i="0" u="none" strike="noStrike" cap="none">
                <a:solidFill>
                  <a:srgbClr val="000000"/>
                </a:solidFill>
                <a:latin typeface="Kite One"/>
                <a:ea typeface="Kite One"/>
                <a:cs typeface="Kite One"/>
                <a:sym typeface="Kite One"/>
              </a:rPr>
              <a:t>Listening to children read</a:t>
            </a:r>
            <a:endParaRPr sz="1400" b="0" i="0" u="none" strike="noStrike" cap="none">
              <a:solidFill>
                <a:srgbClr val="000000"/>
              </a:solidFill>
              <a:latin typeface="Kite One"/>
              <a:ea typeface="Kite One"/>
              <a:cs typeface="Kite One"/>
              <a:sym typeface="Kite One"/>
            </a:endParaRPr>
          </a:p>
          <a:p>
            <a:pPr marL="457200" marR="0" lvl="0" indent="-317500" algn="l" rtl="0">
              <a:lnSpc>
                <a:spcPct val="100000"/>
              </a:lnSpc>
              <a:spcBef>
                <a:spcPts val="0"/>
              </a:spcBef>
              <a:spcAft>
                <a:spcPts val="0"/>
              </a:spcAft>
              <a:buClr>
                <a:srgbClr val="000000"/>
              </a:buClr>
              <a:buSzPts val="1400"/>
              <a:buFont typeface="Kite One"/>
              <a:buChar char="●"/>
            </a:pPr>
            <a:r>
              <a:rPr lang="en-GB" sz="1400" b="0" i="0" u="none" strike="noStrike" cap="none">
                <a:solidFill>
                  <a:srgbClr val="000000"/>
                </a:solidFill>
                <a:latin typeface="Kite One"/>
                <a:ea typeface="Kite One"/>
                <a:cs typeface="Kite One"/>
                <a:sym typeface="Kite One"/>
              </a:rPr>
              <a:t>Assisting on school trips</a:t>
            </a:r>
            <a:endParaRPr sz="1400" b="0" i="0" u="none" strike="noStrike" cap="none">
              <a:solidFill>
                <a:srgbClr val="000000"/>
              </a:solidFill>
              <a:latin typeface="Kite One"/>
              <a:ea typeface="Kite One"/>
              <a:cs typeface="Kite One"/>
              <a:sym typeface="Kite One"/>
            </a:endParaRPr>
          </a:p>
          <a:p>
            <a:pPr marL="457200" marR="0" lvl="0" indent="-317500" algn="l" rtl="0">
              <a:lnSpc>
                <a:spcPct val="100000"/>
              </a:lnSpc>
              <a:spcBef>
                <a:spcPts val="0"/>
              </a:spcBef>
              <a:spcAft>
                <a:spcPts val="0"/>
              </a:spcAft>
              <a:buClr>
                <a:srgbClr val="000000"/>
              </a:buClr>
              <a:buSzPts val="1400"/>
              <a:buFont typeface="Kite One"/>
              <a:buChar char="●"/>
            </a:pPr>
            <a:r>
              <a:rPr lang="en-GB" sz="1400" b="0" i="0" u="none" strike="noStrike" cap="none">
                <a:solidFill>
                  <a:srgbClr val="000000"/>
                </a:solidFill>
                <a:latin typeface="Kite One"/>
                <a:ea typeface="Kite One"/>
                <a:cs typeface="Kite One"/>
                <a:sym typeface="Kite One"/>
              </a:rPr>
              <a:t>Sharing specific expertise</a:t>
            </a: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rgbClr val="000000"/>
                </a:solidFill>
                <a:latin typeface="Kite One"/>
                <a:ea typeface="Kite One"/>
                <a:cs typeface="Kite One"/>
                <a:sym typeface="Kite One"/>
              </a:rPr>
              <a:t>Then please see Mrs Cook (PSA) to tell her you’re interested and she will help you get your DBS certificate sorted.</a:t>
            </a: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Kite One"/>
              <a:ea typeface="Kite One"/>
              <a:cs typeface="Kite One"/>
              <a:sym typeface="Kite One"/>
            </a:endParaRPr>
          </a:p>
        </p:txBody>
      </p:sp>
      <p:pic>
        <p:nvPicPr>
          <p:cNvPr id="99" name="Google Shape;99;p8"/>
          <p:cNvPicPr preferRelativeResize="0"/>
          <p:nvPr/>
        </p:nvPicPr>
        <p:blipFill rotWithShape="1">
          <a:blip r:embed="rId3">
            <a:alphaModFix/>
          </a:blip>
          <a:srcRect t="2308" b="2307"/>
          <a:stretch/>
        </p:blipFill>
        <p:spPr>
          <a:xfrm>
            <a:off x="311700" y="414375"/>
            <a:ext cx="1342950" cy="1280901"/>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878</Words>
  <Application>Microsoft Office PowerPoint</Application>
  <PresentationFormat>On-screen Show (16:9)</PresentationFormat>
  <Paragraphs>75</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Boogaloo</vt:lpstr>
      <vt:lpstr>Comic Sans MS</vt:lpstr>
      <vt:lpstr>Dosis</vt:lpstr>
      <vt:lpstr>Kite One</vt:lpstr>
      <vt:lpstr>Arial</vt:lpstr>
      <vt:lpstr>Simple Light</vt:lpstr>
      <vt:lpstr>Welcome to Class 3</vt:lpstr>
      <vt:lpstr>AIMS</vt:lpstr>
      <vt:lpstr>Who we are</vt:lpstr>
      <vt:lpstr>Welcome Back</vt:lpstr>
      <vt:lpstr>How the week will look</vt:lpstr>
      <vt:lpstr>Timetable</vt:lpstr>
      <vt:lpstr>Uniform</vt:lpstr>
      <vt:lpstr>How can you help at home?</vt:lpstr>
      <vt:lpstr>How can you help in school?</vt:lpstr>
      <vt:lpstr>Curriculum</vt:lpstr>
      <vt:lpstr>Website and 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Class 3</dc:title>
  <dc:creator>Nikki Berry</dc:creator>
  <cp:lastModifiedBy>Nikki Berry</cp:lastModifiedBy>
  <cp:revision>3</cp:revision>
  <dcterms:modified xsi:type="dcterms:W3CDTF">2020-09-08T20:06:58Z</dcterms:modified>
</cp:coreProperties>
</file>